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39"/>
  </p:notesMasterIdLst>
  <p:sldIdLst>
    <p:sldId id="256" r:id="rId2"/>
    <p:sldId id="263" r:id="rId3"/>
    <p:sldId id="275" r:id="rId4"/>
    <p:sldId id="259" r:id="rId5"/>
    <p:sldId id="301" r:id="rId6"/>
    <p:sldId id="288" r:id="rId7"/>
    <p:sldId id="289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10" r:id="rId16"/>
    <p:sldId id="311" r:id="rId17"/>
    <p:sldId id="312" r:id="rId18"/>
    <p:sldId id="309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32" r:id="rId34"/>
    <p:sldId id="327" r:id="rId35"/>
    <p:sldId id="328" r:id="rId36"/>
    <p:sldId id="329" r:id="rId37"/>
    <p:sldId id="33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821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3ED91-D307-4EB9-8AF2-073DE9832A37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5823D-EE6A-4578-82DC-6230061D2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834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2013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8662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823D-EE6A-4578-82DC-6230061D20B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3026-F897-496C-82D4-975BCE399C7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F948446-14C5-4234-A51E-8B7EA963D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3026-F897-496C-82D4-975BCE399C7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8446-14C5-4234-A51E-8B7EA963D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3026-F897-496C-82D4-975BCE399C7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8446-14C5-4234-A51E-8B7EA963D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3026-F897-496C-82D4-975BCE399C7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F948446-14C5-4234-A51E-8B7EA963D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3026-F897-496C-82D4-975BCE399C7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8446-14C5-4234-A51E-8B7EA963D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3026-F897-496C-82D4-975BCE399C7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8446-14C5-4234-A51E-8B7EA963D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3026-F897-496C-82D4-975BCE399C7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AF948446-14C5-4234-A51E-8B7EA963D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3026-F897-496C-82D4-975BCE399C7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8446-14C5-4234-A51E-8B7EA963D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3026-F897-496C-82D4-975BCE399C7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8446-14C5-4234-A51E-8B7EA963D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3026-F897-496C-82D4-975BCE399C7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8446-14C5-4234-A51E-8B7EA963D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D25CD-366B-4D92-A150-5872C8027D2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7E3026-F897-496C-82D4-975BCE399C7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948446-14C5-4234-A51E-8B7EA963D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25880" y="1097280"/>
            <a:ext cx="10866120" cy="2910840"/>
          </a:xfrm>
        </p:spPr>
        <p:txBody>
          <a:bodyPr>
            <a:normAutofit/>
          </a:bodyPr>
          <a:lstStyle/>
          <a:p>
            <a:pPr algn="ctr"/>
            <a:r>
              <a:rPr lang="en-US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/>
            </a:r>
            <a:br>
              <a:rPr lang="en-US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</a:br>
            <a:r>
              <a:rPr lang="en-US" sz="5600" b="1" dirty="0" smtClean="0"/>
              <a:t>LECTURE  # </a:t>
            </a:r>
            <a:r>
              <a:rPr lang="en-US" sz="5600" b="1" dirty="0" smtClean="0"/>
              <a:t>05</a:t>
            </a:r>
            <a:r>
              <a:rPr lang="en-US" sz="5600" b="1" dirty="0" smtClean="0"/>
              <a:t/>
            </a:r>
            <a:br>
              <a:rPr lang="en-US" sz="5600" b="1" dirty="0" smtClean="0"/>
            </a:br>
            <a:r>
              <a:rPr lang="en-US" sz="5600" b="1" dirty="0" smtClean="0"/>
              <a:t>SITE ANALYSIS FACTORS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5184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Socio-economic factors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study of a community and its social and economic structure is important in determining the feasibility of a project.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Important concerns might be: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Who is the user of the project?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Are the user’s needs being addressed?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What does the community and neighborhood around the site look like?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Social factors such as population, intensity, educational level, economic &amp; political factors, ethnicity, cultural-typology etc, have  a broad range of effects on community facilities and services.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Socio-economic factors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Community standards and expectations are usually unwritten and often ambiguous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but still they are very important.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Standards for architectural elements, vehicles circulation, etc. are all standards and expectations that often exceed written ordinances.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community interest that might be impacted by a project might cause resistance to the project proposal.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Local sources of Socio-economic data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Local sources of data on socio-economic factors might be: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Planning Commission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Census Organizations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Economic surveys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Utility services companies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Statistics divisions, etc.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2</a:t>
            </a:r>
            <a:r>
              <a:rPr lang="en-US" sz="4400" b="1" dirty="0" smtClean="0"/>
              <a:t>. legal/ regulatory factors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Density – an important sociological and legal element – is expressed in number of families or dwelling units per acre in residential development.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Density may influence privacy, freedom of movement, or social contact among people.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Site boundaries can be located by either verifying the dimensions physically or through map records of land development departments.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Height restrictions, ground coverage, floor area ratio (FAR), parking requirements could be obtained from development plans.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Zoning classifications from a zoning map to be procured from the city planning department.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zoning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Zoning provide an overview of the community’s vision itself showing: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Not only how a site may be developed or used,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But also how surrounding sites might be.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Zoning regulations concerned density standards because of economic, social and functional implications.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Zoning regulations may contain design criteria such as plot sizes, setbacks, road widths, etc.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Overlay zones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Zoning may include overlay zones that have important implications for land use.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Overlay zones may include: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Steep slope restrictions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Watershed protection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Historic preservations, or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Aquifer protection zones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These may severely limit land development activities and require a high order of performance from the design, construction and operation of a site.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3</a:t>
            </a:r>
            <a:r>
              <a:rPr lang="en-US" sz="4400" b="1" dirty="0" smtClean="0"/>
              <a:t>. </a:t>
            </a:r>
            <a:r>
              <a:rPr lang="en-US" sz="4400" b="1" dirty="0" smtClean="0"/>
              <a:t>utilities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All utilities located on or adjacent to the site under study should be shown graphically for consideration in site development.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Utility companies should be contacted early in the site planning process to see if project needs can be met.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Generally, utilities are located in open areas adjacent to streets or under streets for easy maintenance.</a:t>
            </a:r>
          </a:p>
          <a:p>
            <a:pPr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Utilities mapping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Identifying location of utilities is made possible using maps provided by local utility companies.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use of GIS  can help to provide reasonably accurate utility data in most places.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Location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utility services should be confirmed in the field for design purposes.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Potable water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Water is the most crucial utility for growth at the community level.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There are several types of distribution systems, most commonly are: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Gravity from a reservoir, and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Direct pressure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Normally, water lines are located adjacent to roads where they can be services easily.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Size requirements for water supply mains is 6 inches min for residential areas and 8 inches for high value areas.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User need for water varies from 50 to 75 gallons per person per day in cities.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Sanitary sewers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Sewage is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sually disposed off in system separate from rain/storm water.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minimum size of sewer pipe is generally 8 inches for mains and laterals and 6 inches for house branches.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Poorly drained soils or soils with a high water table are not suitable for septic systems.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Grade over 15% and the bedrock close to soil surveys also limit the use of septic systems.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Site Analysis Factors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160" y="1447800"/>
            <a:ext cx="100888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analysis of the site and its environs includes various factors and features that affect it.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These factors influence final site selection and provide clues in establishing guidelines for later development.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Broadly these factors are categorized as:</a:t>
            </a:r>
          </a:p>
          <a:p>
            <a:pPr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1. Natural Factors</a:t>
            </a:r>
          </a:p>
          <a:p>
            <a:pPr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2. Biological Factors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3. Cultural/Aesthetic Factors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249212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Rain/storm water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Rain/storm water system pick up surface water and carry it to local water bodies.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Storm pipe is often a minimum of 15 inches with manholes 300 to 500 feet apart.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Catch basins are either placed in roads or adjacent to road edges.</a:t>
            </a: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Electric power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Traditionally, power poles about 120 feet apart are placed along streets with overhead wires.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Electricity wires are placed underground in high value areas.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Underground electricity distribution is about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3 times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more expensive.</a:t>
            </a: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telephone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Telephone lines are either placed overhead or on electric power poles or are placed separately on telephone poles.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These lines are also placed in underground conduits.</a:t>
            </a: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gas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Gas is piped in an underground system similar to water distribution.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Gas transmission lines have pressure ranging from 100 to 500 pound per square inch (psi) while service pressures range from 10 to 100 pound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per square inch (psi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Pipe sizes varies from 12 to 36 inches for transmission and 1¼ to  20 inches for high and medium pressure distribution.</a:t>
            </a: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4. Traffic and transit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important considerations towards the traffic and transit are: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What is the relationship of traffic patterns to the site?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Are there adequate roads in the vicinity?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If the site is urban, does public transportation serves the area? etc.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Depending on the complexity of the problem, automobile, bus, railroad and air circulation should be reviewed and integrated to future site development.</a:t>
            </a: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Studies for Traffic and transit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Important studies will be: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Inventorying existing vehicular networks,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Trips origin, destination, purpose, time of day, and volume,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Location and availability of routes,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Forecasted no. of trips and parking requirements,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Traffic volume, etc.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If site is located near the airport (within 15 miles), check noise zones and building height restrictions also.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5. buildings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Existing buildings strongly influence the physical layout of the new site plan, especially when the project is the expansion of the existing buildings.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Type, size, floor area, existing conditions and their uses and facilities must be studied.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Existing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buildings must be shown graphically and they will also help to establish the drainage pattern on the site.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Existing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buildings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may determine the choice of future architectural expression in building type, color, façade, texture, materials, window type and roof style to ensure coherence and unity in design.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/>
              <a:t>Historic/archeological sites &amp; buildings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historic and archeological elements of a site are very important and should be preserved.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Discovering that a site has a historical feature or value is a critical piece of data in the early analysis.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Sometimes local names for features such as bridges and roads might be indicators of some historical or cultural element of value.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Local historic and cultural values are sometimes hard to discern.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Historical buildings, archeological sites, and landmarks should be marked on maps.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brownfields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Brownfields are abandoned or underutilized properties that are environmentally impacted or are perceived as being impacted from past industrial or commercial activities.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Such sites may present a planner with a wide range of unfamiliar site restrictions and conditions.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Site planning on such sites must address the contamination or the mitigation strategy selected to protect the users and the environment.</a:t>
            </a: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5. aesthetic/sensory factors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Sites on which future development is planned must be analyzed to determine significant aesthetic factors.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Aesthetic factors include: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Natural features, and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Spatial patterns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character of many sites is distinguished by the arrangements of these elements.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2362518"/>
            <a:ext cx="9997440" cy="1143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CULTURAL/AESTHETIC </a:t>
            </a:r>
            <a:r>
              <a:rPr lang="en-US" sz="4400" b="1" dirty="0" smtClean="0"/>
              <a:t>FACTORS</a:t>
            </a:r>
            <a:endParaRPr lang="en-US" sz="4400" b="1" dirty="0"/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Natural features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Sites must be analyzed for outstanding natural features of earth, rock, water or plant material.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Landforms, rock outcrops, lakes, streams, bogs or wooded areas have scenic value and may be incorporated in development.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attempt should be to use these elements as advantage rather than reducing their impact through improper site treatment.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615"/>
          <p:cNvSpPr/>
          <p:nvPr/>
        </p:nvSpPr>
        <p:spPr>
          <a:xfrm>
            <a:off x="4094479" y="3931920"/>
            <a:ext cx="4119881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Spatial </a:t>
            </a:r>
            <a:r>
              <a:rPr lang="en-US" sz="4400" b="1" dirty="0" err="1" smtClean="0"/>
              <a:t>pATTERNS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Spatial pattern is defined as the way an open space of a given site is configured according to an arrangement of elements that evoke activity or flow, both physically or visually.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Spatial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patterns include: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Views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Visual barriers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Vistas</a:t>
            </a: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613"/>
          <p:cNvSpPr/>
          <p:nvPr/>
        </p:nvSpPr>
        <p:spPr>
          <a:xfrm>
            <a:off x="3429000" y="4395471"/>
            <a:ext cx="3481070" cy="2462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14"/>
          <p:cNvSpPr/>
          <p:nvPr/>
        </p:nvSpPr>
        <p:spPr>
          <a:xfrm>
            <a:off x="7278370" y="2697480"/>
            <a:ext cx="4913630" cy="4160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views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Views on a site may be pleasing or objectionable.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 outstanding view must be handled properly to be preserved.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Important concerns may be: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Do the views seem static?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Do they attract attention and draw movement toward them? etc.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view is completely revealed only from its best vantage point.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Views on a site must be compatible with proposed activities and their relation to each other because nuisances both on or off site may disrupt them.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Types of views can be framed, open, enclosed, filtered, and screened.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19"/>
          <p:cNvSpPr/>
          <p:nvPr/>
        </p:nvSpPr>
        <p:spPr>
          <a:xfrm>
            <a:off x="213360" y="3352800"/>
            <a:ext cx="4145280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20"/>
          <p:cNvSpPr/>
          <p:nvPr/>
        </p:nvSpPr>
        <p:spPr>
          <a:xfrm>
            <a:off x="8086090" y="213360"/>
            <a:ext cx="3907790" cy="2926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0080" y="1386840"/>
            <a:ext cx="3459480" cy="450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1970" y="3253740"/>
            <a:ext cx="3790950" cy="332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" y="198120"/>
            <a:ext cx="4099560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Visual barriers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Visual barriers such as an elevated highway or vegetation cut off views of a part of a community or a natural feature.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These barriers should be used to screen objectionable views only and not the potential views.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Vistas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vista may be a natural or completely man-made view.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It has a dominant focal point that is strongly emphasized and is balanced by minor elements forming masses to enclose the vista.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open space or line of the vista is a strongly directional element leading the observer toward the focal point for closer observation.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615"/>
          <p:cNvSpPr/>
          <p:nvPr/>
        </p:nvSpPr>
        <p:spPr>
          <a:xfrm>
            <a:off x="4208779" y="3529329"/>
            <a:ext cx="4616450" cy="3131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Some generalized guidelines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Variety of entrances are desirable in order to avoid chaos or interference.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Institutional structures should have strong emphasis on visual setting in an expressive way.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Future requirements for land area may be computed from the floor space requirements i.e. density or floor area ratio, still they vary widely from institution to institution.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Open spaces are also desirable for visual amenity, recreation and future growth.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Some generalized guidelines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High rise structures may be preferred in order to reduce the time distances between activities.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Problem of parking may become more difficult because of the various group of users.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order to keep the environment quiet and peaceful, longer walking distances may be imposed from parking lots to destinations.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Approaches of pedestrianization and parking charges may also be imposed.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6858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Site Inventory </a:t>
            </a:r>
            <a:br>
              <a:rPr lang="en-US" sz="4400" b="1" dirty="0" smtClean="0"/>
            </a:br>
            <a:r>
              <a:rPr lang="en-US" sz="4400" b="1" dirty="0" smtClean="0"/>
              <a:t> CULTURAL/AESTHETIC Factors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18360" y="1493519"/>
          <a:ext cx="7772400" cy="504716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886200"/>
                <a:gridCol w="3886200"/>
              </a:tblGrid>
              <a:tr h="612237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Categories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Attributes</a:t>
                      </a:r>
                      <a:endParaRPr lang="en-US" dirty="0"/>
                    </a:p>
                  </a:txBody>
                  <a:tcPr/>
                </a:tc>
              </a:tr>
              <a:tr h="1399399">
                <a:tc>
                  <a:txBody>
                    <a:bodyPr/>
                    <a:lstStyle/>
                    <a:p>
                      <a:r>
                        <a:rPr lang="en-US" dirty="0" smtClean="0"/>
                        <a:t>Landuse/</a:t>
                      </a:r>
                      <a:r>
                        <a:rPr lang="en-US" baseline="0" dirty="0" smtClean="0"/>
                        <a:t>Socio-Economic 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Prior/existing landuse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Landuse on adjoining properties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Off-site nuisance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Socio-Economic factors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</a:txBody>
                  <a:tcPr/>
                </a:tc>
              </a:tr>
              <a:tr h="1399399">
                <a:tc>
                  <a:txBody>
                    <a:bodyPr/>
                    <a:lstStyle/>
                    <a:p>
                      <a:r>
                        <a:rPr lang="en-US" dirty="0" smtClean="0"/>
                        <a:t>Legal/Regulatory 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Political</a:t>
                      </a:r>
                      <a:r>
                        <a:rPr lang="en-US" baseline="0" dirty="0" smtClean="0"/>
                        <a:t> boundaries</a:t>
                      </a: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Land</a:t>
                      </a:r>
                      <a:r>
                        <a:rPr lang="en-US" baseline="0" dirty="0" smtClean="0"/>
                        <a:t> ownership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Landuse regulations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Easements &amp; deed restrictions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Density &amp; Zoning</a:t>
                      </a:r>
                      <a:endParaRPr lang="en-US" dirty="0"/>
                    </a:p>
                  </a:txBody>
                  <a:tcPr/>
                </a:tc>
              </a:tr>
              <a:tr h="1481006">
                <a:tc>
                  <a:txBody>
                    <a:bodyPr/>
                    <a:lstStyle/>
                    <a:p>
                      <a:r>
                        <a:rPr lang="en-US" dirty="0" smtClean="0"/>
                        <a:t>Utilities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Water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Sanitary</a:t>
                      </a:r>
                      <a:r>
                        <a:rPr lang="en-US" baseline="0" dirty="0" smtClean="0"/>
                        <a:t> &amp; storm sewer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Electricity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Gas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Telecommunication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6858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Site Inventory </a:t>
            </a:r>
            <a:br>
              <a:rPr lang="en-US" sz="4400" b="1" dirty="0" smtClean="0"/>
            </a:br>
            <a:r>
              <a:rPr lang="en-US" sz="4400" b="1" dirty="0" smtClean="0"/>
              <a:t> CULTURAL/AESTHETIC Factors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18360" y="1493519"/>
          <a:ext cx="7772400" cy="452900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886200"/>
                <a:gridCol w="3886200"/>
              </a:tblGrid>
              <a:tr h="612237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Categories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Attributes</a:t>
                      </a:r>
                      <a:endParaRPr lang="en-US" dirty="0"/>
                    </a:p>
                  </a:txBody>
                  <a:tcPr/>
                </a:tc>
              </a:tr>
              <a:tr h="1399399">
                <a:tc>
                  <a:txBody>
                    <a:bodyPr/>
                    <a:lstStyle/>
                    <a:p>
                      <a:r>
                        <a:rPr lang="en-US" dirty="0" smtClean="0"/>
                        <a:t>Traffic/Circulation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Street function</a:t>
                      </a:r>
                      <a:r>
                        <a:rPr lang="en-US" baseline="0" dirty="0" smtClean="0"/>
                        <a:t> (e.g., arterial or collector)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Vehicular &amp; pedestrian circulation on or adjacent to site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Traffic volume</a:t>
                      </a:r>
                      <a:endParaRPr lang="en-US" baseline="0" dirty="0" smtClean="0"/>
                    </a:p>
                  </a:txBody>
                  <a:tcPr/>
                </a:tc>
              </a:tr>
              <a:tr h="944881"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Buildings</a:t>
                      </a:r>
                      <a:r>
                        <a:rPr lang="en-US" baseline="0" dirty="0" smtClean="0"/>
                        <a:t> and landmarks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Historical/Archeological sites</a:t>
                      </a:r>
                      <a:endParaRPr lang="en-US" dirty="0"/>
                    </a:p>
                  </a:txBody>
                  <a:tcPr/>
                </a:tc>
              </a:tr>
              <a:tr h="1481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Aesthetic/Sensory Factors</a:t>
                      </a:r>
                    </a:p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Visibility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Visual</a:t>
                      </a:r>
                      <a:r>
                        <a:rPr lang="en-US" baseline="0" dirty="0" smtClean="0"/>
                        <a:t> quality</a:t>
                      </a: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Noise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Odors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1. </a:t>
            </a:r>
            <a:r>
              <a:rPr lang="en-US" sz="4400" b="1" dirty="0" smtClean="0"/>
              <a:t>landuse/ socio-economic factors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pattern of existing land use must be studied in relation to the site and adjacent areas.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Community facilities, residential, commercial, industrial and recreational areas are inventoried to find out overall trends of development.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ite planner should meet the adjacent property owners to find out the trends of future development.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Off-site nuisance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Off-site nuisance –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whether visual, auditory or olfactory –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 safety hazards must be investigated.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If one or more of these problems is uncontrollable, an alternative site may have to be chosen.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Among visually disruptive elements are: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Power lines,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ater towers,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Certain industrial complexes,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Highways,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Billboards, and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Junkyards</a:t>
            </a: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Off-site nuisance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Possible auditory nuisances include: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Heavy automobile,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Rail and Air traffic,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Noise made by large number of people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Olfactory nuisances originate in: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Dumps,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Chemical and other wastes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Safety hazards result from the: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Lack of linkages in areas of heavy traffic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Severe/sudden changes in land, such as steep cliff at the edge of a site,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Air pollution caused by traffic in congested areas.</a:t>
            </a:r>
          </a:p>
          <a:p>
            <a:pPr lvl="2" algn="just">
              <a:buFont typeface="Wingdings" pitchFamily="2" charset="2"/>
              <a:buChar char="ü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Site linkages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920" y="1447800"/>
            <a:ext cx="10165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Linkages may involve the movement of people, goods, communication or amenities.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While studying the location of the site and the existing land use of adjacent properties, all existing linkages should be analyzed and investigated.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Determine whether adequate linkages exist, if not, decide how they can be established or improved.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2244</TotalTime>
  <Words>2157</Words>
  <Application>Microsoft Office PowerPoint</Application>
  <PresentationFormat>Custom</PresentationFormat>
  <Paragraphs>374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Trek</vt:lpstr>
      <vt:lpstr> LECTURE  # 05 SITE ANALYSIS FACTORS</vt:lpstr>
      <vt:lpstr>Site Analysis Factors</vt:lpstr>
      <vt:lpstr>CULTURAL/AESTHETIC FACTORS</vt:lpstr>
      <vt:lpstr>Site Inventory   CULTURAL/AESTHETIC Factors</vt:lpstr>
      <vt:lpstr>Site Inventory   CULTURAL/AESTHETIC Factors</vt:lpstr>
      <vt:lpstr>1. landuse/ socio-economic factors</vt:lpstr>
      <vt:lpstr>Off-site nuisance</vt:lpstr>
      <vt:lpstr>Off-site nuisance</vt:lpstr>
      <vt:lpstr>Site linkages</vt:lpstr>
      <vt:lpstr>Socio-economic factors</vt:lpstr>
      <vt:lpstr>Socio-economic factors</vt:lpstr>
      <vt:lpstr>Local sources of Socio-economic data</vt:lpstr>
      <vt:lpstr>2. legal/ regulatory factors</vt:lpstr>
      <vt:lpstr>zoning</vt:lpstr>
      <vt:lpstr>Overlay zones</vt:lpstr>
      <vt:lpstr>3. utilities</vt:lpstr>
      <vt:lpstr>Utilities mapping</vt:lpstr>
      <vt:lpstr>Potable water</vt:lpstr>
      <vt:lpstr>Sanitary sewers</vt:lpstr>
      <vt:lpstr>Rain/storm water</vt:lpstr>
      <vt:lpstr>Electric power</vt:lpstr>
      <vt:lpstr>telephone</vt:lpstr>
      <vt:lpstr>gas</vt:lpstr>
      <vt:lpstr>4. Traffic and transit</vt:lpstr>
      <vt:lpstr>Studies for Traffic and transit</vt:lpstr>
      <vt:lpstr>5. buildings</vt:lpstr>
      <vt:lpstr>Historic/archeological sites &amp; buildings</vt:lpstr>
      <vt:lpstr>brownfields</vt:lpstr>
      <vt:lpstr>5. aesthetic/sensory factors</vt:lpstr>
      <vt:lpstr>Natural features</vt:lpstr>
      <vt:lpstr>Spatial pATTERNS</vt:lpstr>
      <vt:lpstr>views</vt:lpstr>
      <vt:lpstr>Slide 33</vt:lpstr>
      <vt:lpstr>Visual barriers</vt:lpstr>
      <vt:lpstr>Vistas</vt:lpstr>
      <vt:lpstr>Some generalized guidelines</vt:lpstr>
      <vt:lpstr>Some generalized guidelines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Amna</dc:creator>
  <cp:lastModifiedBy>AJ</cp:lastModifiedBy>
  <cp:revision>54</cp:revision>
  <dcterms:created xsi:type="dcterms:W3CDTF">2014-08-26T16:01:44Z</dcterms:created>
  <dcterms:modified xsi:type="dcterms:W3CDTF">2019-10-19T18:55:37Z</dcterms:modified>
</cp:coreProperties>
</file>